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301" r:id="rId3"/>
    <p:sldId id="295" r:id="rId4"/>
    <p:sldId id="266" r:id="rId5"/>
    <p:sldId id="264" r:id="rId6"/>
    <p:sldId id="299" r:id="rId7"/>
    <p:sldId id="302" r:id="rId8"/>
    <p:sldId id="304" r:id="rId9"/>
    <p:sldId id="306" r:id="rId10"/>
    <p:sldId id="307" r:id="rId11"/>
    <p:sldId id="309" r:id="rId12"/>
    <p:sldId id="310" r:id="rId13"/>
    <p:sldId id="312" r:id="rId14"/>
    <p:sldId id="313" r:id="rId1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65"/>
    <p:restoredTop sz="94717"/>
  </p:normalViewPr>
  <p:slideViewPr>
    <p:cSldViewPr snapToGrid="0" snapToObjects="1">
      <p:cViewPr varScale="1">
        <p:scale>
          <a:sx n="145" d="100"/>
          <a:sy n="145" d="100"/>
        </p:scale>
        <p:origin x="2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75F3-D578-1446-BFFC-7C9AF4956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83DF7-8117-E743-AC73-6FADD19C08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599FA-09B6-C94B-BDA2-C1B2586F0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62D93-1325-AA47-BB0F-2078215E5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AFCF7-871D-E24D-BB4A-396F950B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12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E0F6-1323-354B-99C9-5734CD4E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E66AF-7CD5-3044-9B18-7C7A47E45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85227-E24D-D74A-912A-36E841B7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5658F-3568-0A49-8C71-9BB87BE2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5D03-12C9-4A41-9499-5EAE3054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F0C753-B5D9-3B49-8767-5551D3F49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FDEFB-275B-784E-8316-F0161ECC2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8AC5C-9AD0-5D4F-AA02-686D3CE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9CE7A-8585-D64C-9B5A-23E751CA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5B210-702D-BE4D-9C03-3B638BC4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721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EF999B-7765-4BF0-ADE2-D3E95F9B07C2}"/>
              </a:ext>
            </a:extLst>
          </p:cNvPr>
          <p:cNvCxnSpPr>
            <a:cxnSpLocks/>
          </p:cNvCxnSpPr>
          <p:nvPr/>
        </p:nvCxnSpPr>
        <p:spPr>
          <a:xfrm>
            <a:off x="407368" y="6073776"/>
            <a:ext cx="1130525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355" name="Title Placeholder 1">
            <a:extLst>
              <a:ext uri="{FF2B5EF4-FFF2-40B4-BE49-F238E27FC236}">
                <a16:creationId xmlns:a16="http://schemas.microsoft.com/office/drawing/2014/main" id="{DC415B66-E80C-4D68-B3D0-3944F631D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449388"/>
            <a:ext cx="10363200" cy="2151062"/>
          </a:xfrm>
        </p:spPr>
        <p:txBody>
          <a:bodyPr/>
          <a:lstStyle>
            <a:lvl1pPr>
              <a:lnSpc>
                <a:spcPts val="7500"/>
              </a:lnSpc>
              <a:defRPr sz="7500"/>
            </a:lvl1pPr>
          </a:lstStyle>
          <a:p>
            <a:pPr lvl="0"/>
            <a:r>
              <a:rPr lang="en-US" altLang="sv-SE" noProof="0"/>
              <a:t>Click to edit Master title style</a:t>
            </a:r>
          </a:p>
        </p:txBody>
      </p:sp>
      <p:sp>
        <p:nvSpPr>
          <p:cNvPr id="100356" name="Text Placeholder 2">
            <a:extLst>
              <a:ext uri="{FF2B5EF4-FFF2-40B4-BE49-F238E27FC236}">
                <a16:creationId xmlns:a16="http://schemas.microsoft.com/office/drawing/2014/main" id="{EEAC6984-A5D3-4223-83CD-8F04A7056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defRPr/>
            </a:lvl1pPr>
          </a:lstStyle>
          <a:p>
            <a:pPr lvl="0"/>
            <a:r>
              <a:rPr lang="en-US" altLang="sv-SE" noProof="0"/>
              <a:t>Click to edit Master subtitle style</a:t>
            </a:r>
          </a:p>
        </p:txBody>
      </p:sp>
      <p:pic>
        <p:nvPicPr>
          <p:cNvPr id="7" name="Picture 5" descr="090323_Lnu_Wordmark_Kalmar_Växjö_påhäng_transparent">
            <a:extLst>
              <a:ext uri="{FF2B5EF4-FFF2-40B4-BE49-F238E27FC236}">
                <a16:creationId xmlns:a16="http://schemas.microsoft.com/office/drawing/2014/main" id="{6FB679E3-75C9-D143-A9EE-A773A72BD5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6342065"/>
            <a:ext cx="292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090323_Lnu_Symbol">
            <a:extLst>
              <a:ext uri="{FF2B5EF4-FFF2-40B4-BE49-F238E27FC236}">
                <a16:creationId xmlns:a16="http://schemas.microsoft.com/office/drawing/2014/main" id="{072B5F30-D6A8-3046-821D-9083EA742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673" y="6288090"/>
            <a:ext cx="249238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892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B2C8885-8892-4378-88B8-E4A7D1A4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7D81545-B23B-42B7-BBD3-46D8FC016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B2DEE88-E908-4908-9A7A-DE4B55F45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0ABE19B-DB79-400D-AE21-DAA9BE763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6DA2D24-6DED-4591-A61C-D9D439AE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9627-3329-4DE6-AC63-754435E16E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097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089CE38-6808-4F74-B2E2-F1E2E897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B61C847-C224-4A3E-8860-260FDC126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2080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330CCAD-F9BC-4545-9FF6-C422A16F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35D6ED4-514B-4401-AF98-E010D731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C44A918-60C8-4B4D-AAB7-64B03C34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9627-3329-4DE6-AC63-754435E16E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2340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14A9B8E-598A-41D8-94B7-11378BDB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F85310C-F73F-409E-B452-E62D69364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1917" y="1651000"/>
            <a:ext cx="5003800" cy="4146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D567B4CC-C7A6-4632-AE2A-98B687B2C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8917" y="1651000"/>
            <a:ext cx="5003800" cy="4146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E9FFABF-3A7A-44FB-A5B8-F0354515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67BF071-2E16-4658-B1B9-082FE300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442532B-D2D3-4A3B-A692-5FE51F51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9627-3329-4DE6-AC63-754435E16E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0145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35D2FF-F2EF-4F03-9607-650C3710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5914C83-F8DA-434A-86AC-92BF45A4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9EE0F89-6230-4935-86D2-93CBCB39E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6"/>
            <a:ext cx="5158316" cy="32924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FD681B22-3F5F-49F3-B2E5-A40558557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8E4BAC24-EEAB-45AF-B7D4-4C86FD2BD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717" cy="32924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086D61E-6563-437A-B5C3-0F331765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FD32D7C3-59CA-45E5-8AF5-FAD43173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D0902F9-DFBB-4E53-8B11-0A722187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9627-3329-4DE6-AC63-754435E16E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9739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6DCB9E5-C985-4A41-B507-4DDB87E9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8448DA3-8493-43D0-BBCD-C2EA8CA3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D9F90420-8D9B-4773-A833-65EBC50A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19F8367-5A5A-48FD-A3A5-731AABD3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9627-3329-4DE6-AC63-754435E16E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4991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53E859F-92AD-4FFD-B12C-11CCCE63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6F34F9E9-CF85-4093-8C8E-F1964BF7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9C3823F-359A-4520-85A9-06E63D02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9627-3329-4DE6-AC63-754435E16E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8537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3679E70-0082-4C61-B1C7-E0C7FCA7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352D12D-DDBB-4B49-8189-2FE1786CE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101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5696B2B-A1F5-42F9-BE2A-92649D82D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7224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486E251-E237-48F3-A665-C028DF6C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1DBFDE46-85BC-4ABE-9B2B-D68A1B5AD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A52C3F6-880B-426A-8267-9CED7F43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9627-3329-4DE6-AC63-754435E16E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741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8730-47A7-5A41-91EE-580A2107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2617C-D756-8141-ABFC-432A15B54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368EC-9CAA-CA42-9A5F-2F760E2C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2FCEE-D265-7B4E-9CB6-60E3698C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AEFD0-F10B-FD4E-8875-7BCFC9A2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189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380E8C-3963-4841-902F-AF0F6C45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0C03D94-D9A9-49DD-B0A4-C3538EC60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101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3F6D1A7-6427-4C30-AEFE-B5828DA0B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7224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52C55F2-441D-4FBB-B74A-DB08EAAF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FCEAA9E-DC21-4320-8E68-61B55D93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85D0A8B-3D24-4283-B3CE-8F734950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9627-3329-4DE6-AC63-754435E16E8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599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E06F8F0-7162-4FCD-A03F-06346CD7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B94248D1-9FE5-42EB-96D1-46CB39D64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2814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078D859D-1623-420A-8503-5B67033F7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00018" y="806450"/>
            <a:ext cx="2552700" cy="5200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98322CF-6F3D-47F1-8A43-FB35AC650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39801" y="806450"/>
            <a:ext cx="7457017" cy="5200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3142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 descr="090323_Lnu_Symbol.png">
            <a:extLst>
              <a:ext uri="{FF2B5EF4-FFF2-40B4-BE49-F238E27FC236}">
                <a16:creationId xmlns:a16="http://schemas.microsoft.com/office/drawing/2014/main" id="{C80A24F6-5BAC-6747-A1BB-123B921F2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7565" y="1556792"/>
            <a:ext cx="2096872" cy="277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9" descr="090323_Lnu-se.png">
            <a:extLst>
              <a:ext uri="{FF2B5EF4-FFF2-40B4-BE49-F238E27FC236}">
                <a16:creationId xmlns:a16="http://schemas.microsoft.com/office/drawing/2014/main" id="{4BCBF931-7F2D-6D4F-AE23-1BB800F1FD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7565" y="4725144"/>
            <a:ext cx="2070228" cy="561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60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15C5-3D72-3942-B360-05ED4F5A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7416D-856C-DB40-B74C-5A4EA46DA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FB198-CE79-0B4C-80F2-9CD1E16A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3004C-16D1-BB42-BE14-1BE436DE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F719E-F8FA-8648-A3C4-C1DBAC97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41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CF7-2901-0743-9B2C-A6D5F3FD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1956A-476D-694B-80B8-1DB5531A3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313F7-2525-504C-83E9-2123EA632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6FC1-8495-2F4F-AF45-2DE22818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661CC-9371-834C-A914-636BEA72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8F83F-6E2D-D84D-958B-9141A061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52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5891-BF03-7B41-A489-9F274DC3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DB179-F73C-8849-A903-604E66C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240AC-426C-C74E-B5F3-57B4BF6A9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8AF397-FDF1-3F4D-AC73-2D681688A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9BB1D-5783-A645-9621-4EDF8939D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FC128-E8C1-4241-A541-15AC0138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F6B852-408B-1544-BD8D-98C82777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ED70D-43FA-FD42-A3AF-63CC4C7D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8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ED52-B47B-1F4B-B401-CCCE79DB4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4C1E79-77C0-7443-87E9-1C4017A1D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5499-B987-F64E-9F56-2EE8EE14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86022-8A49-4E48-A2BB-9779598B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1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027ED-D874-2E44-97E4-B6F5EF544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A2CF8-EDBF-164D-9CB8-6FAB0A93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A9442-51EA-DD49-B741-7AC6A40D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65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D54B-F53F-6441-9490-B86F96E6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C4AE-9872-1744-959D-6E143808C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A8122-3913-2B4A-A023-BC78872ED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29FEE-0297-FF48-885C-C419B2979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FFF2F-48CE-B542-B2F4-5DC0FBBD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915BB-D004-6E4E-A2BE-D47A0513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1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E819-4125-3741-BF7D-FC85CF39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257C66-4A58-6646-8A26-076B38C19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C4B47-3723-024B-AD9C-3E7597EBF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14B54-AF3F-EB46-B498-08D0E2AD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95874-8472-1542-BF6E-368F6E2E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18EB9-061C-AB49-B19C-5EE9C425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60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61F45-A007-5344-B757-7EA64F7E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F48EA-15DD-EA48-8509-E6EAC53EE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EEC7A-9A61-FA4D-B6CB-6D4E07A18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CEF15-E9BA-1345-A739-C21D5AFF233A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62E1-310F-4E4F-936C-E2A8BEBD7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2DEB-FA69-8B48-8164-0E4FDC1CC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2A933-D53B-CC44-976D-52B648227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5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893C24-FF6C-427F-8EA7-FB7BDBB315F1}"/>
              </a:ext>
            </a:extLst>
          </p:cNvPr>
          <p:cNvCxnSpPr/>
          <p:nvPr/>
        </p:nvCxnSpPr>
        <p:spPr>
          <a:xfrm>
            <a:off x="952501" y="6072189"/>
            <a:ext cx="10191751" cy="158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283" name="Title Placeholder 1">
            <a:extLst>
              <a:ext uri="{FF2B5EF4-FFF2-40B4-BE49-F238E27FC236}">
                <a16:creationId xmlns:a16="http://schemas.microsoft.com/office/drawing/2014/main" id="{898ACD82-24E2-490D-BABA-5127D9F8037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39800" y="806450"/>
            <a:ext cx="1019386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formatet för bakgrundsrubriken</a:t>
            </a:r>
          </a:p>
        </p:txBody>
      </p:sp>
      <p:sp>
        <p:nvSpPr>
          <p:cNvPr id="97284" name="Text Placeholder 2">
            <a:extLst>
              <a:ext uri="{FF2B5EF4-FFF2-40B4-BE49-F238E27FC236}">
                <a16:creationId xmlns:a16="http://schemas.microsoft.com/office/drawing/2014/main" id="{AFC07BE9-C9F9-4F87-B49D-9B68B41ADC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41917" y="1651000"/>
            <a:ext cx="10210800" cy="413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 på bakgrundstexten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4E1CA55-A1DE-4AC3-BB5C-BEBAC74CC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9801" y="5797551"/>
            <a:ext cx="2738825" cy="286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sv-SE" dirty="0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5E22728F-F791-418D-86DC-0DAFD7ADF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5797551"/>
            <a:ext cx="4114800" cy="286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sv-SE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E38C8E46-72AA-4DFE-96A8-F5C4DAA2D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6261" y="5797551"/>
            <a:ext cx="2716457" cy="2867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B6BD9627-3329-4DE6-AC63-754435E16E83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1" name="Picture 6" descr="090323_Lnu_Symbol">
            <a:extLst>
              <a:ext uri="{FF2B5EF4-FFF2-40B4-BE49-F238E27FC236}">
                <a16:creationId xmlns:a16="http://schemas.microsoft.com/office/drawing/2014/main" id="{9FABB9BB-3FD1-1E45-B841-74C54FCBD5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3479" y="6204355"/>
            <a:ext cx="249238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090323_Lnu_Wordmark_Kalmar_Växjö_påhäng_transparent">
            <a:extLst>
              <a:ext uri="{FF2B5EF4-FFF2-40B4-BE49-F238E27FC236}">
                <a16:creationId xmlns:a16="http://schemas.microsoft.com/office/drawing/2014/main" id="{02A2AD31-A7BF-074D-AEDA-19A41C3C28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6258330"/>
            <a:ext cx="2924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BF25F3-5621-D74A-878E-EF2444FDA6A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115" y="6173010"/>
            <a:ext cx="898255" cy="5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6pPr>
      <a:lvl7pPr marL="9144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7pPr>
      <a:lvl8pPr marL="13716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8pPr>
      <a:lvl9pPr marL="18288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outu.be/H2dSHswHeg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youtu.be/kG_3l2dDhF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lnu-iot/good-exampl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3A35C3-0593-4372-AF76-D492062B1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915" y="957298"/>
            <a:ext cx="9571511" cy="2151062"/>
          </a:xfrm>
        </p:spPr>
        <p:txBody>
          <a:bodyPr/>
          <a:lstStyle/>
          <a:p>
            <a:pPr algn="ctr"/>
            <a:r>
              <a:rPr lang="sv-SE" dirty="0" err="1">
                <a:latin typeface="Monaco" pitchFamily="2" charset="77"/>
              </a:rPr>
              <a:t>IoT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meet-up</a:t>
            </a:r>
            <a:br>
              <a:rPr lang="sv-SE" dirty="0">
                <a:latin typeface="Monaco" pitchFamily="2" charset="77"/>
              </a:rPr>
            </a:br>
            <a:r>
              <a:rPr lang="sv-SE" dirty="0">
                <a:latin typeface="Monaco" pitchFamily="2" charset="77"/>
              </a:rPr>
              <a:t>201126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A78041-3DFB-144E-A214-3A6662CBE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673" y="6153609"/>
            <a:ext cx="3084688" cy="700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9C36FD-687F-E141-87BD-9FFB7106C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520" y="5741581"/>
            <a:ext cx="1483652" cy="9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3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E4B708-32D5-0745-89A6-F45F338EF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52"/>
            <a:ext cx="8022396" cy="6617142"/>
          </a:xfrm>
          <a:prstGeom prst="rect">
            <a:avLst/>
          </a:prstGeom>
        </p:spPr>
      </p:pic>
      <p:pic>
        <p:nvPicPr>
          <p:cNvPr id="6" name="Picture 5" descr="A picture containing text, monitor, wall, indoor&#10;&#10;Description automatically generated">
            <a:extLst>
              <a:ext uri="{FF2B5EF4-FFF2-40B4-BE49-F238E27FC236}">
                <a16:creationId xmlns:a16="http://schemas.microsoft.com/office/drawing/2014/main" id="{6A31EA4E-517A-5E45-A354-79C981E1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46" y="392430"/>
            <a:ext cx="4134407" cy="3036570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917EE999-DA31-684F-AEBF-4F12FE36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304" y="4400492"/>
            <a:ext cx="3872949" cy="23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8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053B6B0-F99D-AF41-B0D3-59B44502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637" y="1690688"/>
            <a:ext cx="3882674" cy="5059242"/>
          </a:xfrm>
          <a:prstGeom prst="rect">
            <a:avLst/>
          </a:prstGeom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099F58A9-B841-2844-AC73-78FAEB7E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53" y="538938"/>
            <a:ext cx="3887881" cy="2160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D6D764-B898-CD47-BCC3-51929EF2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168FD-E621-114F-A227-71C38EC27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843" y="581266"/>
            <a:ext cx="4730913" cy="2847734"/>
          </a:xfrm>
        </p:spPr>
      </p:pic>
      <p:pic>
        <p:nvPicPr>
          <p:cNvPr id="9" name="Picture 8" descr="A picture containing window, indoor, table&#10;&#10;Description automatically generated">
            <a:extLst>
              <a:ext uri="{FF2B5EF4-FFF2-40B4-BE49-F238E27FC236}">
                <a16:creationId xmlns:a16="http://schemas.microsoft.com/office/drawing/2014/main" id="{19CFF5F7-A04E-254B-923F-B41C4B6EB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83" y="3603989"/>
            <a:ext cx="4298189" cy="31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381A-C416-CB41-9184-F938F4BD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naco" pitchFamily="2" charset="77"/>
              </a:rPr>
              <a:t>IoT projects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BCB1B-D5E4-794E-B6CF-FDECD196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latin typeface="Monaco" pitchFamily="2" charset="77"/>
              </a:rPr>
              <a:t> Ongoing course – 1</a:t>
            </a:r>
            <a:r>
              <a:rPr lang="en-GB" baseline="30000" dirty="0">
                <a:latin typeface="Monaco" pitchFamily="2" charset="77"/>
              </a:rPr>
              <a:t>st</a:t>
            </a:r>
            <a:r>
              <a:rPr lang="en-GB" dirty="0">
                <a:latin typeface="Monaco" pitchFamily="2" charset="77"/>
              </a:rPr>
              <a:t> year Engineering students</a:t>
            </a:r>
          </a:p>
          <a:p>
            <a:pPr>
              <a:buFontTx/>
              <a:buChar char="-"/>
            </a:pPr>
            <a:r>
              <a:rPr lang="en-GB" dirty="0">
                <a:latin typeface="Monaco" pitchFamily="2" charset="77"/>
              </a:rPr>
              <a:t> More than 30 IoT projects, Kalmar </a:t>
            </a:r>
            <a:r>
              <a:rPr lang="en-GB" dirty="0" err="1">
                <a:latin typeface="Monaco" pitchFamily="2" charset="77"/>
              </a:rPr>
              <a:t>Kommun</a:t>
            </a:r>
            <a:r>
              <a:rPr lang="en-GB" dirty="0">
                <a:latin typeface="Monaco" pitchFamily="2" charset="77"/>
              </a:rPr>
              <a:t> and Kalmar </a:t>
            </a:r>
            <a:r>
              <a:rPr lang="en-GB" dirty="0" err="1">
                <a:latin typeface="Monaco" pitchFamily="2" charset="77"/>
              </a:rPr>
              <a:t>Energi</a:t>
            </a:r>
            <a:endParaRPr lang="en-GB" dirty="0">
              <a:latin typeface="Monaco" pitchFamily="2" charset="77"/>
            </a:endParaRPr>
          </a:p>
          <a:p>
            <a:pPr>
              <a:buFontTx/>
              <a:buChar char="-"/>
            </a:pPr>
            <a:r>
              <a:rPr lang="en-GB" dirty="0">
                <a:latin typeface="Monaco" pitchFamily="2" charset="77"/>
                <a:hlinkClick r:id="rId2"/>
              </a:rPr>
              <a:t>https://youtu.be/H2dSHswHegw</a:t>
            </a:r>
            <a:endParaRPr lang="en-GB" dirty="0">
              <a:latin typeface="Monaco" pitchFamily="2" charset="77"/>
            </a:endParaRPr>
          </a:p>
          <a:p>
            <a:pPr>
              <a:buFontTx/>
              <a:buChar char="-"/>
            </a:pPr>
            <a:endParaRPr lang="en-GB" dirty="0">
              <a:latin typeface="Monaco" pitchFamily="2" charset="77"/>
            </a:endParaRPr>
          </a:p>
          <a:p>
            <a:pPr marL="0" indent="0">
              <a:buNone/>
            </a:pPr>
            <a:endParaRPr lang="en-GB" dirty="0">
              <a:latin typeface="Monaco" pitchFamily="2" charset="77"/>
            </a:endParaRPr>
          </a:p>
          <a:p>
            <a:pPr marL="0" indent="0">
              <a:buNone/>
            </a:pPr>
            <a:endParaRPr lang="en-GB" dirty="0">
              <a:latin typeface="Monaco" pitchFamily="2" charset="77"/>
            </a:endParaRPr>
          </a:p>
        </p:txBody>
      </p:sp>
      <p:pic>
        <p:nvPicPr>
          <p:cNvPr id="5" name="Picture 4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E51DF2DA-567C-9344-910A-59BB1E5D9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31" y="3892142"/>
            <a:ext cx="4717443" cy="28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44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381A-C416-CB41-9184-F938F4BD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naco" pitchFamily="2" charset="77"/>
              </a:rPr>
              <a:t>The IoT-lab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BCB1B-D5E4-794E-B6CF-FDECD196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latin typeface="Monaco" pitchFamily="2" charset="77"/>
              </a:rPr>
              <a:t> IoT lab @ Kalmar Campus</a:t>
            </a:r>
          </a:p>
          <a:p>
            <a:pPr>
              <a:buFontTx/>
              <a:buChar char="-"/>
            </a:pPr>
            <a:r>
              <a:rPr lang="en-GB" dirty="0">
                <a:latin typeface="Monaco" pitchFamily="2" charset="77"/>
              </a:rPr>
              <a:t> Open space, IoT education, innovation and research</a:t>
            </a:r>
          </a:p>
          <a:p>
            <a:pPr>
              <a:buFontTx/>
              <a:buChar char="-"/>
            </a:pPr>
            <a:r>
              <a:rPr lang="en-GB" dirty="0">
                <a:latin typeface="Monaco" pitchFamily="2" charset="77"/>
              </a:rPr>
              <a:t> We want collaborations</a:t>
            </a:r>
          </a:p>
          <a:p>
            <a:pPr marL="0" indent="0">
              <a:buNone/>
            </a:pPr>
            <a:r>
              <a:rPr lang="en-GB" dirty="0">
                <a:latin typeface="Monaco" pitchFamily="2" charset="77"/>
                <a:hlinkClick r:id="rId2"/>
              </a:rPr>
              <a:t>https://youtu.be/kG_3l2dDhFk</a:t>
            </a:r>
            <a:endParaRPr lang="en-GB" dirty="0">
              <a:latin typeface="Monaco" pitchFamily="2" charset="77"/>
            </a:endParaRPr>
          </a:p>
          <a:p>
            <a:pPr>
              <a:buFontTx/>
              <a:buChar char="-"/>
            </a:pPr>
            <a:endParaRPr lang="en-GB" dirty="0">
              <a:latin typeface="Monaco" pitchFamily="2" charset="77"/>
            </a:endParaRP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CEC8539-1FDB-1C4D-8F42-CE838E30E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731" y="4076700"/>
            <a:ext cx="4593549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3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00A7-F4A3-3D49-9F5D-0BFA0142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naco" pitchFamily="2" charset="77"/>
              </a:rPr>
              <a:t>Agenda 2020-12-26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8F305-1390-F744-9D90-52491E6BB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Monaco" pitchFamily="2" charset="77"/>
              </a:rPr>
              <a:t>Review of 2019</a:t>
            </a:r>
          </a:p>
          <a:p>
            <a:pPr lvl="1"/>
            <a:r>
              <a:rPr lang="en-GB" dirty="0">
                <a:latin typeface="Monaco" pitchFamily="2" charset="77"/>
              </a:rPr>
              <a:t>Meetings and workshops</a:t>
            </a:r>
          </a:p>
          <a:p>
            <a:r>
              <a:rPr lang="en-GB" dirty="0">
                <a:latin typeface="Monaco" pitchFamily="2" charset="77"/>
              </a:rPr>
              <a:t>Review of 2020 (do we really want to go there?)</a:t>
            </a:r>
          </a:p>
          <a:p>
            <a:pPr lvl="1"/>
            <a:r>
              <a:rPr lang="en-GB" dirty="0">
                <a:latin typeface="Monaco" pitchFamily="2" charset="77"/>
              </a:rPr>
              <a:t>Courses</a:t>
            </a:r>
          </a:p>
          <a:p>
            <a:pPr lvl="1"/>
            <a:r>
              <a:rPr lang="en-GB" dirty="0">
                <a:latin typeface="Monaco" pitchFamily="2" charset="77"/>
              </a:rPr>
              <a:t>Activities</a:t>
            </a:r>
          </a:p>
          <a:p>
            <a:pPr lvl="1"/>
            <a:r>
              <a:rPr lang="en-GB" dirty="0">
                <a:latin typeface="Monaco" pitchFamily="2" charset="77"/>
              </a:rPr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39267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B5CA-69F2-8149-AE85-9C1564A7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Monaco" pitchFamily="2" charset="77"/>
              </a:rPr>
              <a:t>How</a:t>
            </a:r>
            <a:r>
              <a:rPr lang="sv-SE" dirty="0">
                <a:latin typeface="Monaco" pitchFamily="2" charset="77"/>
              </a:rPr>
              <a:t> all </a:t>
            </a:r>
            <a:r>
              <a:rPr lang="sv-SE" dirty="0" err="1">
                <a:latin typeface="Monaco" pitchFamily="2" charset="77"/>
              </a:rPr>
              <a:t>started</a:t>
            </a:r>
            <a:r>
              <a:rPr lang="sv-SE" dirty="0">
                <a:latin typeface="Monaco" pitchFamily="2" charset="77"/>
              </a:rPr>
              <a:t>?</a:t>
            </a:r>
            <a:endParaRPr lang="en-GB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CADD-9176-9F48-A3BF-243AAF153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sv-SE" dirty="0"/>
          </a:p>
          <a:p>
            <a:pPr>
              <a:buFontTx/>
              <a:buChar char="-"/>
            </a:pPr>
            <a:r>
              <a:rPr lang="sv-SE" sz="2000" dirty="0">
                <a:latin typeface="Monaco" pitchFamily="2" charset="77"/>
              </a:rPr>
              <a:t>Praktisk elteknik, Sjöingenjörer. Web </a:t>
            </a:r>
            <a:r>
              <a:rPr lang="sv-SE" sz="2000" dirty="0" err="1">
                <a:latin typeface="Monaco" pitchFamily="2" charset="77"/>
              </a:rPr>
              <a:t>of</a:t>
            </a:r>
            <a:r>
              <a:rPr lang="sv-SE" sz="2000" dirty="0">
                <a:latin typeface="Monaco" pitchFamily="2" charset="77"/>
              </a:rPr>
              <a:t> </a:t>
            </a:r>
            <a:r>
              <a:rPr lang="sv-SE" sz="2000" dirty="0" err="1">
                <a:latin typeface="Monaco" pitchFamily="2" charset="77"/>
              </a:rPr>
              <a:t>Things</a:t>
            </a:r>
            <a:r>
              <a:rPr lang="sv-SE" sz="2000" dirty="0">
                <a:latin typeface="Monaco" pitchFamily="2" charset="77"/>
              </a:rPr>
              <a:t>, Data/IT etc.</a:t>
            </a:r>
          </a:p>
          <a:p>
            <a:pPr>
              <a:buFontTx/>
              <a:buChar char="-"/>
            </a:pPr>
            <a:r>
              <a:rPr lang="sv-SE" sz="2000" dirty="0">
                <a:latin typeface="Monaco" pitchFamily="2" charset="77"/>
              </a:rPr>
              <a:t>Idé - öppet nätverk. The </a:t>
            </a:r>
            <a:r>
              <a:rPr lang="sv-SE" sz="2000" dirty="0" err="1">
                <a:latin typeface="Monaco" pitchFamily="2" charset="77"/>
              </a:rPr>
              <a:t>Things</a:t>
            </a:r>
            <a:r>
              <a:rPr lang="sv-SE" sz="2000" dirty="0">
                <a:latin typeface="Monaco" pitchFamily="2" charset="77"/>
              </a:rPr>
              <a:t> </a:t>
            </a:r>
            <a:r>
              <a:rPr lang="sv-SE" sz="2000" dirty="0" err="1">
                <a:latin typeface="Monaco" pitchFamily="2" charset="77"/>
              </a:rPr>
              <a:t>Network</a:t>
            </a:r>
            <a:r>
              <a:rPr lang="sv-SE" sz="2000" dirty="0">
                <a:latin typeface="Monaco" pitchFamily="2" charset="77"/>
              </a:rPr>
              <a:t>.</a:t>
            </a:r>
          </a:p>
          <a:p>
            <a:pPr>
              <a:buFontTx/>
              <a:buChar char="-"/>
            </a:pPr>
            <a:r>
              <a:rPr lang="sv-SE" sz="2000" dirty="0">
                <a:latin typeface="Monaco" pitchFamily="2" charset="77"/>
              </a:rPr>
              <a:t>Val av teknik – </a:t>
            </a:r>
            <a:r>
              <a:rPr lang="sv-SE" sz="2000" dirty="0" err="1">
                <a:latin typeface="Monaco" pitchFamily="2" charset="77"/>
              </a:rPr>
              <a:t>MicroPython</a:t>
            </a:r>
            <a:r>
              <a:rPr lang="sv-SE" sz="2000" dirty="0">
                <a:latin typeface="Monaco" pitchFamily="2" charset="77"/>
              </a:rPr>
              <a:t>.</a:t>
            </a:r>
          </a:p>
          <a:p>
            <a:pPr>
              <a:buFontTx/>
              <a:buChar char="-"/>
            </a:pPr>
            <a:r>
              <a:rPr lang="sv-SE" sz="2000" dirty="0">
                <a:latin typeface="Monaco" pitchFamily="2" charset="77"/>
              </a:rPr>
              <a:t>Informell gruppering Fakulteten för Teknik.</a:t>
            </a:r>
          </a:p>
          <a:p>
            <a:pPr>
              <a:buFontTx/>
              <a:buChar char="-"/>
            </a:pPr>
            <a:endParaRPr lang="sv-SE" sz="2000" dirty="0">
              <a:latin typeface="Monaco" pitchFamily="2" charset="77"/>
            </a:endParaRPr>
          </a:p>
          <a:p>
            <a:pPr>
              <a:buFontTx/>
              <a:buChar char="-"/>
            </a:pPr>
            <a:r>
              <a:rPr lang="sv-SE" sz="2000" dirty="0">
                <a:latin typeface="Monaco" pitchFamily="2" charset="77"/>
              </a:rPr>
              <a:t>Framförallt – intresse och glädje!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59EE4-6ED6-4047-BDBB-3D498BEBF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118" y="1617051"/>
            <a:ext cx="2952743" cy="2952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5A509-A951-7844-8A1D-6B73F692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350" y="4214692"/>
            <a:ext cx="2818450" cy="21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E9C18-744E-474E-8E86-F4D83C5D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4" y="1"/>
            <a:ext cx="4930707" cy="3764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6D0A5-5424-554C-901F-3B7F744A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6" y="3687288"/>
            <a:ext cx="4383381" cy="2863273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D99D9D0-6E61-C043-8EB9-4411E8A9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16" y="2513125"/>
            <a:ext cx="5033323" cy="4344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7DE52E-5B15-4843-B0C4-0595AA852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761" y="237507"/>
            <a:ext cx="4080744" cy="269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9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08019-5E21-D040-A537-E644779DD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61" y="1944454"/>
            <a:ext cx="4346369" cy="3259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9B7518-CE5F-3B4E-832D-CAF10E77A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836" y="1793174"/>
            <a:ext cx="4362203" cy="3271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7F5E9-A2E8-394E-BEC5-FFF02FF21799}"/>
              </a:ext>
            </a:extLst>
          </p:cNvPr>
          <p:cNvSpPr txBox="1"/>
          <p:nvPr/>
        </p:nvSpPr>
        <p:spPr>
          <a:xfrm>
            <a:off x="463352" y="596865"/>
            <a:ext cx="735329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Monaco" pitchFamily="2" charset="77"/>
              </a:rPr>
              <a:t>Workshops</a:t>
            </a:r>
          </a:p>
          <a:p>
            <a:endParaRPr lang="en-GB" dirty="0">
              <a:latin typeface="Monaco" pitchFamily="2" charset="77"/>
            </a:endParaRPr>
          </a:p>
          <a:p>
            <a:pPr>
              <a:buFontTx/>
              <a:buChar char="-"/>
            </a:pPr>
            <a:r>
              <a:rPr lang="en-GB" dirty="0" err="1">
                <a:latin typeface="Monaco" pitchFamily="2" charset="77"/>
              </a:rPr>
              <a:t>MicroPython</a:t>
            </a:r>
            <a:r>
              <a:rPr lang="en-GB" dirty="0">
                <a:latin typeface="Monaco" pitchFamily="2" charset="77"/>
              </a:rPr>
              <a:t> - IoT, </a:t>
            </a:r>
            <a:r>
              <a:rPr lang="en-GB" dirty="0" err="1">
                <a:latin typeface="Monaco" pitchFamily="2" charset="77"/>
              </a:rPr>
              <a:t>LoRaWAN</a:t>
            </a:r>
            <a:r>
              <a:rPr lang="en-GB" dirty="0">
                <a:latin typeface="Monaco" pitchFamily="2" charset="77"/>
              </a:rPr>
              <a:t>, MQTT, Grafana, Node-Red</a:t>
            </a:r>
          </a:p>
          <a:p>
            <a:endParaRPr lang="en-GB" dirty="0">
              <a:latin typeface="Monaco" pitchFamily="2" charset="77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C7A096F-FB4F-C54F-8F9C-06AF81670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389" y="3320398"/>
            <a:ext cx="4106855" cy="3080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53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381A-C416-CB41-9184-F938F4BD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naco" pitchFamily="2" charset="77"/>
              </a:rPr>
              <a:t>What’s soon to happen? </a:t>
            </a:r>
            <a:r>
              <a:rPr lang="en-GB" b="1" dirty="0">
                <a:latin typeface="Monaco" pitchFamily="2" charset="77"/>
              </a:rPr>
              <a:t>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BCB1B-D5E4-794E-B6CF-FDECD196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GB" dirty="0">
              <a:latin typeface="Monaco" pitchFamily="2" charset="77"/>
            </a:endParaRPr>
          </a:p>
          <a:p>
            <a:r>
              <a:rPr lang="en-GB" dirty="0">
                <a:latin typeface="Monaco" pitchFamily="2" charset="77"/>
              </a:rPr>
              <a:t>Campus summer 2020. LUSA, 7.5p. Introduction Applied IoT.</a:t>
            </a:r>
          </a:p>
          <a:p>
            <a:pPr lvl="1"/>
            <a:r>
              <a:rPr lang="en-GB" dirty="0">
                <a:latin typeface="Monaco" pitchFamily="2" charset="77"/>
              </a:rPr>
              <a:t>Students from all over the world. Could be 20-ish.</a:t>
            </a:r>
          </a:p>
          <a:p>
            <a:pPr lvl="1"/>
            <a:r>
              <a:rPr lang="en-GB" dirty="0">
                <a:latin typeface="Monaco" pitchFamily="2" charset="77"/>
              </a:rPr>
              <a:t>What we need: Project ideas for project work.</a:t>
            </a:r>
          </a:p>
          <a:p>
            <a:pPr lvl="1"/>
            <a:r>
              <a:rPr lang="en-GB" b="1" dirty="0">
                <a:latin typeface="Monaco" pitchFamily="2" charset="77"/>
              </a:rPr>
              <a:t>Francis Palma </a:t>
            </a:r>
            <a:r>
              <a:rPr lang="en-GB" dirty="0">
                <a:latin typeface="Monaco" pitchFamily="2" charset="77"/>
              </a:rPr>
              <a:t>course instructor.</a:t>
            </a:r>
          </a:p>
          <a:p>
            <a:pPr marL="457200" lvl="1" indent="0">
              <a:buNone/>
            </a:pPr>
            <a:endParaRPr lang="en-GB" dirty="0">
              <a:latin typeface="Monaco" pitchFamily="2" charset="77"/>
            </a:endParaRPr>
          </a:p>
          <a:p>
            <a:r>
              <a:rPr lang="en-GB" dirty="0">
                <a:latin typeface="Monaco" pitchFamily="2" charset="77"/>
              </a:rPr>
              <a:t>Distance course late spring 2020. Expert Competence, 3p. Applied IoT.</a:t>
            </a:r>
          </a:p>
          <a:p>
            <a:pPr lvl="1"/>
            <a:r>
              <a:rPr lang="en-GB" dirty="0">
                <a:latin typeface="Monaco" pitchFamily="2" charset="77"/>
              </a:rPr>
              <a:t>Aimed for industry.</a:t>
            </a:r>
          </a:p>
          <a:p>
            <a:pPr lvl="1"/>
            <a:r>
              <a:rPr lang="en-GB" dirty="0">
                <a:latin typeface="Monaco" pitchFamily="2" charset="77"/>
              </a:rPr>
              <a:t>Distance – with non obligatory workshops.</a:t>
            </a:r>
          </a:p>
          <a:p>
            <a:pPr lvl="1"/>
            <a:r>
              <a:rPr lang="en-GB" dirty="0">
                <a:latin typeface="Monaco" pitchFamily="2" charset="77"/>
              </a:rPr>
              <a:t>Course instructor – Not yet decided</a:t>
            </a:r>
          </a:p>
          <a:p>
            <a:pPr marL="0" indent="0">
              <a:buNone/>
            </a:pPr>
            <a:endParaRPr lang="en-GB" dirty="0">
              <a:latin typeface="Monaco" pitchFamily="2" charset="77"/>
            </a:endParaRPr>
          </a:p>
          <a:p>
            <a:r>
              <a:rPr lang="en-GB" dirty="0">
                <a:latin typeface="Monaco" pitchFamily="2" charset="77"/>
              </a:rPr>
              <a:t>Project IoT within farmer irrigation, </a:t>
            </a:r>
            <a:r>
              <a:rPr lang="en-GB" dirty="0" err="1">
                <a:latin typeface="Monaco" pitchFamily="2" charset="77"/>
              </a:rPr>
              <a:t>Ragnabo</a:t>
            </a:r>
            <a:r>
              <a:rPr lang="en-GB" dirty="0">
                <a:latin typeface="Monaco" pitchFamily="2" charset="77"/>
              </a:rPr>
              <a:t>. RISE / LNU.</a:t>
            </a:r>
          </a:p>
          <a:p>
            <a:r>
              <a:rPr lang="en-GB" dirty="0">
                <a:latin typeface="Monaco" pitchFamily="2" charset="77"/>
              </a:rPr>
              <a:t>Student projects with Kalmar Municipality, </a:t>
            </a:r>
            <a:r>
              <a:rPr lang="en-GB" dirty="0" err="1">
                <a:latin typeface="Monaco" pitchFamily="2" charset="77"/>
              </a:rPr>
              <a:t>Serviceförvaltningen</a:t>
            </a:r>
            <a:r>
              <a:rPr lang="en-GB" dirty="0">
                <a:latin typeface="Monaco" pitchFamily="2" charset="77"/>
              </a:rPr>
              <a:t>. </a:t>
            </a:r>
            <a:r>
              <a:rPr lang="en-GB" b="1" dirty="0">
                <a:latin typeface="Monaco" pitchFamily="2" charset="77"/>
              </a:rPr>
              <a:t>3 </a:t>
            </a:r>
            <a:r>
              <a:rPr lang="en-GB" b="1" dirty="0" err="1">
                <a:latin typeface="Monaco" pitchFamily="2" charset="77"/>
              </a:rPr>
              <a:t>exjobb</a:t>
            </a:r>
            <a:r>
              <a:rPr lang="en-GB" b="1" dirty="0">
                <a:latin typeface="Monaco" pitchFamily="2" charset="77"/>
              </a:rPr>
              <a:t>.</a:t>
            </a:r>
          </a:p>
          <a:p>
            <a:pPr marL="0" indent="0">
              <a:buNone/>
            </a:pPr>
            <a:endParaRPr lang="en-GB" dirty="0">
              <a:latin typeface="Monaco" pitchFamily="2" charset="77"/>
            </a:endParaRPr>
          </a:p>
          <a:p>
            <a:pPr marL="0" indent="0">
              <a:buNone/>
            </a:pPr>
            <a:endParaRPr lang="en-GB" dirty="0">
              <a:latin typeface="Monaco" pitchFamily="2" charset="77"/>
            </a:endParaRPr>
          </a:p>
          <a:p>
            <a:endParaRPr lang="en-GB" dirty="0">
              <a:latin typeface="Monaco" pitchFamily="2" charset="77"/>
            </a:endParaRPr>
          </a:p>
          <a:p>
            <a:endParaRPr lang="en-GB" dirty="0">
              <a:latin typeface="Monaco" pitchFamily="2" charset="77"/>
            </a:endParaRPr>
          </a:p>
          <a:p>
            <a:endParaRPr lang="en-GB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251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863579-EAB4-404B-B59D-2A9761C12315}"/>
              </a:ext>
            </a:extLst>
          </p:cNvPr>
          <p:cNvSpPr txBox="1"/>
          <p:nvPr/>
        </p:nvSpPr>
        <p:spPr>
          <a:xfrm>
            <a:off x="3342646" y="2858598"/>
            <a:ext cx="5258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latin typeface="Monaco" pitchFamily="2" charset="77"/>
              </a:rPr>
              <a:t>One more thing…</a:t>
            </a:r>
          </a:p>
        </p:txBody>
      </p:sp>
    </p:spTree>
    <p:extLst>
      <p:ext uri="{BB962C8B-B14F-4D97-AF65-F5344CB8AC3E}">
        <p14:creationId xmlns:p14="http://schemas.microsoft.com/office/powerpoint/2010/main" val="49589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8C78-87A8-3945-A0B8-DBECEF74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7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Monaco" pitchFamily="2" charset="77"/>
              </a:rPr>
              <a:t>Two day Hackathon April / May - 20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BECB51-4FA4-1443-A39B-C08820D66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3616" y="2196935"/>
            <a:ext cx="3818329" cy="286374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696397-0510-2B4C-8117-CCF25DD42FAB}"/>
              </a:ext>
            </a:extLst>
          </p:cNvPr>
          <p:cNvSpPr txBox="1"/>
          <p:nvPr/>
        </p:nvSpPr>
        <p:spPr>
          <a:xfrm>
            <a:off x="500270" y="1690688"/>
            <a:ext cx="53607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aco" pitchFamily="2" charset="77"/>
              </a:rPr>
              <a:t>General idea:</a:t>
            </a:r>
          </a:p>
          <a:p>
            <a:endParaRPr lang="en-GB" dirty="0">
              <a:latin typeface="Monaco" pitchFamily="2" charset="77"/>
            </a:endParaRPr>
          </a:p>
          <a:p>
            <a:r>
              <a:rPr lang="en-GB" b="1" dirty="0">
                <a:latin typeface="Monaco" pitchFamily="2" charset="77"/>
              </a:rPr>
              <a:t>Day one </a:t>
            </a:r>
            <a:r>
              <a:rPr lang="en-GB" dirty="0">
                <a:latin typeface="Monaco" pitchFamily="2" charset="77"/>
              </a:rPr>
              <a:t>- </a:t>
            </a:r>
            <a:r>
              <a:rPr lang="en-GB" dirty="0" err="1">
                <a:latin typeface="Monaco" pitchFamily="2" charset="77"/>
              </a:rPr>
              <a:t>Pycom</a:t>
            </a:r>
            <a:r>
              <a:rPr lang="en-GB" dirty="0">
                <a:latin typeface="Monaco" pitchFamily="2" charset="77"/>
              </a:rPr>
              <a:t> workshop, led by the </a:t>
            </a:r>
            <a:r>
              <a:rPr lang="en-GB" b="1" dirty="0" err="1">
                <a:latin typeface="Monaco" pitchFamily="2" charset="77"/>
              </a:rPr>
              <a:t>Pycom</a:t>
            </a:r>
            <a:r>
              <a:rPr lang="en-GB" b="1" dirty="0">
                <a:latin typeface="Monaco" pitchFamily="2" charset="77"/>
              </a:rPr>
              <a:t> Team</a:t>
            </a:r>
          </a:p>
          <a:p>
            <a:endParaRPr lang="en-GB" b="1" dirty="0">
              <a:latin typeface="Monaco" pitchFamily="2" charset="77"/>
            </a:endParaRPr>
          </a:p>
          <a:p>
            <a:r>
              <a:rPr lang="en-GB" b="1" dirty="0">
                <a:latin typeface="Monaco" pitchFamily="2" charset="77"/>
              </a:rPr>
              <a:t>Late day one </a:t>
            </a:r>
            <a:r>
              <a:rPr lang="en-GB" dirty="0">
                <a:latin typeface="Monaco" pitchFamily="2" charset="77"/>
              </a:rPr>
              <a:t>- Networking and dinner.</a:t>
            </a:r>
          </a:p>
          <a:p>
            <a:endParaRPr lang="en-GB" b="1" dirty="0">
              <a:latin typeface="Monaco" pitchFamily="2" charset="77"/>
            </a:endParaRPr>
          </a:p>
          <a:p>
            <a:r>
              <a:rPr lang="en-GB" b="1" dirty="0">
                <a:latin typeface="Monaco" pitchFamily="2" charset="77"/>
              </a:rPr>
              <a:t>Until next da</a:t>
            </a:r>
            <a:r>
              <a:rPr lang="en-GB" dirty="0">
                <a:latin typeface="Monaco" pitchFamily="2" charset="77"/>
              </a:rPr>
              <a:t>y – </a:t>
            </a:r>
            <a:r>
              <a:rPr lang="en-GB" b="1" dirty="0">
                <a:latin typeface="Monaco" pitchFamily="2" charset="77"/>
              </a:rPr>
              <a:t>full night Hackathon</a:t>
            </a:r>
            <a:r>
              <a:rPr lang="en-GB" dirty="0">
                <a:latin typeface="Monaco" pitchFamily="2" charset="77"/>
              </a:rPr>
              <a:t>. Teams compete in creating the most innovative IoT project. </a:t>
            </a:r>
          </a:p>
          <a:p>
            <a:endParaRPr lang="en-GB" dirty="0">
              <a:latin typeface="Monaco" pitchFamily="2" charset="77"/>
            </a:endParaRPr>
          </a:p>
          <a:p>
            <a:r>
              <a:rPr lang="en-GB" dirty="0">
                <a:latin typeface="Monaco" pitchFamily="2" charset="77"/>
              </a:rPr>
              <a:t>Day two – Keynote speaker. Prize ceremony for Hackathon contest.</a:t>
            </a:r>
          </a:p>
          <a:p>
            <a:endParaRPr lang="en-GB" dirty="0">
              <a:latin typeface="Monaco" pitchFamily="2" charset="77"/>
            </a:endParaRPr>
          </a:p>
          <a:p>
            <a:r>
              <a:rPr lang="en-GB" b="1" dirty="0">
                <a:latin typeface="Monaco" pitchFamily="2" charset="77"/>
              </a:rPr>
              <a:t>What we need:</a:t>
            </a:r>
          </a:p>
          <a:p>
            <a:endParaRPr lang="en-GB" dirty="0">
              <a:latin typeface="Monaco" pitchFamily="2" charset="77"/>
            </a:endParaRPr>
          </a:p>
          <a:p>
            <a:r>
              <a:rPr lang="en-GB" dirty="0">
                <a:latin typeface="Monaco" pitchFamily="2" charset="77"/>
              </a:rPr>
              <a:t>Funding and ideas! Food, venue, prize money and equipment. ~ 100k.</a:t>
            </a:r>
          </a:p>
          <a:p>
            <a:endParaRPr lang="en-GB" dirty="0"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9DA79-0C88-274D-9FCE-0E12D745847E}"/>
              </a:ext>
            </a:extLst>
          </p:cNvPr>
          <p:cNvSpPr txBox="1"/>
          <p:nvPr/>
        </p:nvSpPr>
        <p:spPr>
          <a:xfrm rot="19278512">
            <a:off x="282001" y="3176506"/>
            <a:ext cx="80089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8000" dirty="0">
                <a:solidFill>
                  <a:srgbClr val="FF0000"/>
                </a:solidFill>
              </a:rPr>
              <a:t>COVID-19 ICE BOX</a:t>
            </a:r>
          </a:p>
        </p:txBody>
      </p:sp>
    </p:spTree>
    <p:extLst>
      <p:ext uri="{BB962C8B-B14F-4D97-AF65-F5344CB8AC3E}">
        <p14:creationId xmlns:p14="http://schemas.microsoft.com/office/powerpoint/2010/main" val="309549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381A-C416-CB41-9184-F938F4BD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naco" pitchFamily="2" charset="77"/>
              </a:rPr>
              <a:t>IoT summer course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BCB1B-D5E4-794E-B6CF-FDECD196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latin typeface="Monaco" pitchFamily="2" charset="77"/>
              </a:rPr>
              <a:t> More than </a:t>
            </a:r>
            <a:r>
              <a:rPr lang="en-GB" b="1" dirty="0">
                <a:latin typeface="Monaco" pitchFamily="2" charset="77"/>
              </a:rPr>
              <a:t>1000</a:t>
            </a:r>
            <a:r>
              <a:rPr lang="en-GB" dirty="0">
                <a:latin typeface="Monaco" pitchFamily="2" charset="77"/>
              </a:rPr>
              <a:t> applicants from all over Sweden</a:t>
            </a:r>
          </a:p>
          <a:p>
            <a:pPr>
              <a:buFontTx/>
              <a:buChar char="-"/>
            </a:pPr>
            <a:r>
              <a:rPr lang="en-GB" dirty="0">
                <a:latin typeface="Monaco" pitchFamily="2" charset="77"/>
              </a:rPr>
              <a:t> Most had no previous IoT/programming knowledge</a:t>
            </a:r>
          </a:p>
          <a:p>
            <a:pPr>
              <a:buFontTx/>
              <a:buChar char="-"/>
            </a:pPr>
            <a:r>
              <a:rPr lang="en-GB" dirty="0">
                <a:latin typeface="Monaco" pitchFamily="2" charset="77"/>
              </a:rPr>
              <a:t> 100 % at distance – still </a:t>
            </a:r>
            <a:r>
              <a:rPr lang="en-GB" b="1" dirty="0">
                <a:latin typeface="Monaco" pitchFamily="2" charset="77"/>
              </a:rPr>
              <a:t>applied</a:t>
            </a:r>
          </a:p>
          <a:p>
            <a:pPr>
              <a:buFontTx/>
              <a:buChar char="-"/>
            </a:pPr>
            <a:r>
              <a:rPr lang="en-GB" dirty="0">
                <a:latin typeface="Monaco" pitchFamily="2" charset="77"/>
              </a:rPr>
              <a:t> 185 fantastic IoT projects</a:t>
            </a:r>
          </a:p>
          <a:p>
            <a:pPr>
              <a:buFontTx/>
              <a:buChar char="-"/>
            </a:pPr>
            <a:endParaRPr lang="en-GB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GB" dirty="0">
                <a:latin typeface="Monaco" pitchFamily="2" charset="77"/>
              </a:rPr>
              <a:t>Best projects shown here:</a:t>
            </a:r>
          </a:p>
          <a:p>
            <a:pPr marL="0" indent="0">
              <a:buNone/>
            </a:pPr>
            <a:r>
              <a:rPr lang="en-GB" dirty="0">
                <a:latin typeface="Monaco" pitchFamily="2" charset="77"/>
                <a:hlinkClick r:id="rId2"/>
              </a:rPr>
              <a:t>https://hackmd.io/@lnu-iot/good-examples</a:t>
            </a:r>
            <a:endParaRPr lang="en-GB" dirty="0">
              <a:latin typeface="Monaco" pitchFamily="2" charset="77"/>
            </a:endParaRPr>
          </a:p>
          <a:p>
            <a:pPr>
              <a:buFontTx/>
              <a:buChar char="-"/>
            </a:pPr>
            <a:endParaRPr lang="en-GB" dirty="0">
              <a:latin typeface="Monaco" pitchFamily="2" charset="77"/>
            </a:endParaRPr>
          </a:p>
          <a:p>
            <a:pPr marL="0" indent="0">
              <a:buNone/>
            </a:pPr>
            <a:endParaRPr lang="en-GB" dirty="0">
              <a:latin typeface="Monaco" pitchFamily="2" charset="77"/>
            </a:endParaRPr>
          </a:p>
          <a:p>
            <a:endParaRPr lang="en-GB" dirty="0">
              <a:latin typeface="Monaco" pitchFamily="2" charset="77"/>
            </a:endParaRPr>
          </a:p>
          <a:p>
            <a:endParaRPr lang="en-GB" dirty="0">
              <a:latin typeface="Monaco" pitchFamily="2" charset="77"/>
            </a:endParaRPr>
          </a:p>
          <a:p>
            <a:endParaRPr lang="en-GB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4749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nnéuniversitetet">
  <a:themeElements>
    <a:clrScheme name="Småland">
      <a:dk1>
        <a:sysClr val="windowText" lastClr="000000"/>
      </a:dk1>
      <a:lt1>
        <a:sysClr val="window" lastClr="FFFFFF"/>
      </a:lt1>
      <a:dk2>
        <a:srgbClr val="747474"/>
      </a:dk2>
      <a:lt2>
        <a:srgbClr val="FFFFFF"/>
      </a:lt2>
      <a:accent1>
        <a:srgbClr val="FFE000"/>
      </a:accent1>
      <a:accent2>
        <a:srgbClr val="B71234"/>
      </a:accent2>
      <a:accent3>
        <a:srgbClr val="557630"/>
      </a:accent3>
      <a:accent4>
        <a:srgbClr val="006983"/>
      </a:accent4>
      <a:accent5>
        <a:srgbClr val="928B81"/>
      </a:accent5>
      <a:accent6>
        <a:srgbClr val="C55E9B"/>
      </a:accent6>
      <a:hlink>
        <a:srgbClr val="0000FF"/>
      </a:hlink>
      <a:folHlink>
        <a:srgbClr val="800080"/>
      </a:folHlink>
    </a:clrScheme>
    <a:fontScheme name="1_Office Theme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altLang="sv-S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altLang="sv-S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1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A476BCB6-D11B-48E8-B8AE-345319C53D49}" vid="{B5AA89F4-5110-4B04-BBAC-64ADA65212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21842</TotalTime>
  <Words>379</Words>
  <Application>Microsoft Macintosh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Monaco</vt:lpstr>
      <vt:lpstr>Times New Roman</vt:lpstr>
      <vt:lpstr>Office Theme</vt:lpstr>
      <vt:lpstr>Linnéuniversitetet</vt:lpstr>
      <vt:lpstr>IoT meet-up 201126</vt:lpstr>
      <vt:lpstr>Agenda 2020-12-26</vt:lpstr>
      <vt:lpstr>How all started?</vt:lpstr>
      <vt:lpstr>PowerPoint Presentation</vt:lpstr>
      <vt:lpstr>PowerPoint Presentation</vt:lpstr>
      <vt:lpstr>What’s soon to happen? 2019</vt:lpstr>
      <vt:lpstr>PowerPoint Presentation</vt:lpstr>
      <vt:lpstr>Two day Hackathon April / May - 20</vt:lpstr>
      <vt:lpstr>IoT summer course Distance</vt:lpstr>
      <vt:lpstr>PowerPoint Presentation</vt:lpstr>
      <vt:lpstr>PowerPoint Presentation</vt:lpstr>
      <vt:lpstr>IoT projects now</vt:lpstr>
      <vt:lpstr>The IoT-lab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Trångsund 180403 - 180405</dc:title>
  <dc:creator>Fredrik Ahlgren</dc:creator>
  <cp:lastModifiedBy>Fredrik Ahlgren</cp:lastModifiedBy>
  <cp:revision>69</cp:revision>
  <cp:lastPrinted>2019-12-12T12:10:41Z</cp:lastPrinted>
  <dcterms:created xsi:type="dcterms:W3CDTF">2019-03-26T14:09:15Z</dcterms:created>
  <dcterms:modified xsi:type="dcterms:W3CDTF">2020-11-26T14:42:32Z</dcterms:modified>
</cp:coreProperties>
</file>